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9"/>
  </p:notesMasterIdLst>
  <p:sldIdLst>
    <p:sldId id="274" r:id="rId2"/>
    <p:sldId id="341" r:id="rId3"/>
    <p:sldId id="342" r:id="rId4"/>
    <p:sldId id="343" r:id="rId5"/>
    <p:sldId id="344" r:id="rId6"/>
    <p:sldId id="369" r:id="rId7"/>
    <p:sldId id="277" r:id="rId8"/>
    <p:sldId id="278" r:id="rId9"/>
    <p:sldId id="279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03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37" r:id="rId38"/>
    <p:sldId id="363" r:id="rId39"/>
    <p:sldId id="368" r:id="rId40"/>
    <p:sldId id="364" r:id="rId41"/>
    <p:sldId id="365" r:id="rId42"/>
    <p:sldId id="326" r:id="rId43"/>
    <p:sldId id="327" r:id="rId44"/>
    <p:sldId id="328" r:id="rId45"/>
    <p:sldId id="366" r:id="rId46"/>
    <p:sldId id="367" r:id="rId47"/>
    <p:sldId id="27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3397" autoAdjust="0"/>
  </p:normalViewPr>
  <p:slideViewPr>
    <p:cSldViewPr snapToGrid="0" snapToObjects="1">
      <p:cViewPr>
        <p:scale>
          <a:sx n="94" d="100"/>
          <a:sy n="94" d="100"/>
        </p:scale>
        <p:origin x="966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cross organizations and lead to composition which is a hard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cost of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66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cost of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82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cost of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44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they developed on this platform?</a:t>
            </a:r>
          </a:p>
          <a:p>
            <a:r>
              <a:rPr lang="en-US" dirty="0"/>
              <a:t>Have they used source control?</a:t>
            </a:r>
          </a:p>
          <a:p>
            <a:r>
              <a:rPr lang="en-US" dirty="0"/>
              <a:t>Have they done CI?</a:t>
            </a:r>
          </a:p>
          <a:p>
            <a:r>
              <a:rPr lang="en-US" dirty="0"/>
              <a:t>Have they done CD?</a:t>
            </a:r>
          </a:p>
          <a:p>
            <a:r>
              <a:rPr lang="en-US" dirty="0"/>
              <a:t>Have they done Agile?</a:t>
            </a:r>
          </a:p>
          <a:p>
            <a:r>
              <a:rPr lang="en-US" dirty="0"/>
              <a:t>Have they done DevOps?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06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they developed on this platform?</a:t>
            </a:r>
          </a:p>
          <a:p>
            <a:r>
              <a:rPr lang="en-US" dirty="0"/>
              <a:t>Have they used source control?</a:t>
            </a:r>
          </a:p>
          <a:p>
            <a:r>
              <a:rPr lang="en-US" dirty="0"/>
              <a:t>Have they done CI?</a:t>
            </a:r>
          </a:p>
          <a:p>
            <a:r>
              <a:rPr lang="en-US" dirty="0"/>
              <a:t>Have they done CD?</a:t>
            </a:r>
          </a:p>
          <a:p>
            <a:r>
              <a:rPr lang="en-US" dirty="0"/>
              <a:t>Have they done Agile?</a:t>
            </a:r>
          </a:p>
          <a:p>
            <a:r>
              <a:rPr lang="en-US" dirty="0"/>
              <a:t>Have they done DevOps?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0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Dual-write</a:t>
            </a:r>
          </a:p>
          <a:p>
            <a:r>
              <a:rPr lang="en-US" dirty="0"/>
              <a:t>Modify read paths</a:t>
            </a:r>
          </a:p>
          <a:p>
            <a:r>
              <a:rPr lang="en-US" dirty="0"/>
              <a:t>Modify write paths</a:t>
            </a:r>
          </a:p>
          <a:p>
            <a:r>
              <a:rPr lang="en-US" dirty="0"/>
              <a:t>Remove old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08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Read-only screens. Removing buttons. Removing permissions. Manual processes harder.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49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68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7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7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0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39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risk</a:t>
            </a:r>
          </a:p>
          <a:p>
            <a:r>
              <a:rPr lang="en-US" dirty="0"/>
              <a:t>New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2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69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98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86A0B-2F92-4388-9A50-302DA8453D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7A908-2FD3-49A3-890F-6D5FC6FE8C7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1633D-ADF5-4CC3-901A-DF7071C25A7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E5C92-FC45-4551-9E42-150902A2E10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27826-FE08-4519-AB62-C200C8BA14AB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3BBBAD-8E0D-47D4-B741-9CBCC27DC5D1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42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tags" Target="../tags/tag11.xml"/><Relationship Id="rId7" Type="http://schemas.openxmlformats.org/officeDocument/2006/relationships/image" Target="../media/image48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7.jpe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18272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Journey Towards Evolutionary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81023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FBE3-B7DB-4DC6-BE97-2206676B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 Architecture Needs Strong Feedback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B5D11-567C-4BDF-A2B9-EF5F5845E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1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84D34-6C70-4DF4-9F19-83152BBF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Need to be Empowered to Make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A4FB2-B65B-4D98-8FD0-7D673DA6A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2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67171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The Failed Journey</a:t>
            </a:r>
          </a:p>
        </p:txBody>
      </p:sp>
      <p:pic>
        <p:nvPicPr>
          <p:cNvPr id="5122" name="Picture 2" descr="Image result for emile hirsch into the wild">
            <a:extLst>
              <a:ext uri="{FF2B5EF4-FFF2-40B4-BE49-F238E27FC236}">
                <a16:creationId xmlns:a16="http://schemas.microsoft.com/office/drawing/2014/main" id="{10478F38-D945-44AA-92F9-02E86CA70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590" y="266700"/>
            <a:ext cx="47625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56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/>
              <a:t>“Right Tool for the Job”</a:t>
            </a:r>
          </a:p>
        </p:txBody>
      </p:sp>
      <p:pic>
        <p:nvPicPr>
          <p:cNvPr id="6146" name="Picture 2" descr="Image result for tools">
            <a:extLst>
              <a:ext uri="{FF2B5EF4-FFF2-40B4-BE49-F238E27FC236}">
                <a16:creationId xmlns:a16="http://schemas.microsoft.com/office/drawing/2014/main" id="{B42568B1-47E6-4437-B5AC-B324F3455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774700"/>
            <a:ext cx="5308600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6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1859340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Resume-Driven Development</a:t>
            </a:r>
          </a:p>
        </p:txBody>
      </p:sp>
      <p:pic>
        <p:nvPicPr>
          <p:cNvPr id="7170" name="Picture 2" descr="Image result for docker">
            <a:extLst>
              <a:ext uri="{FF2B5EF4-FFF2-40B4-BE49-F238E27FC236}">
                <a16:creationId xmlns:a16="http://schemas.microsoft.com/office/drawing/2014/main" id="{F050D50C-407E-4635-8945-031FB3B09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110" y="111337"/>
            <a:ext cx="2860040" cy="24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kubernetes logo">
            <a:extLst>
              <a:ext uri="{FF2B5EF4-FFF2-40B4-BE49-F238E27FC236}">
                <a16:creationId xmlns:a16="http://schemas.microsoft.com/office/drawing/2014/main" id="{D821D171-91FF-47A5-A397-59D64F19D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4033"/>
            <a:ext cx="24574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node js logo">
            <a:extLst>
              <a:ext uri="{FF2B5EF4-FFF2-40B4-BE49-F238E27FC236}">
                <a16:creationId xmlns:a16="http://schemas.microsoft.com/office/drawing/2014/main" id="{8F6796C2-D5D2-4915-9796-EDB8EF94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584" y="3114040"/>
            <a:ext cx="2744860" cy="168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react">
            <a:extLst>
              <a:ext uri="{FF2B5EF4-FFF2-40B4-BE49-F238E27FC236}">
                <a16:creationId xmlns:a16="http://schemas.microsoft.com/office/drawing/2014/main" id="{89173320-AEAC-4D8E-B185-F0364C53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14040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mage result for mongodb logo">
            <a:extLst>
              <a:ext uri="{FF2B5EF4-FFF2-40B4-BE49-F238E27FC236}">
                <a16:creationId xmlns:a16="http://schemas.microsoft.com/office/drawing/2014/main" id="{2CBF05A2-252B-43D8-AD1A-E7F06D3A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20" y="5291747"/>
            <a:ext cx="3896360" cy="105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/>
              <a:t>31 Flavors Architecture</a:t>
            </a:r>
          </a:p>
        </p:txBody>
      </p:sp>
      <p:pic>
        <p:nvPicPr>
          <p:cNvPr id="8194" name="Picture 2" descr="Image result for baskin robbins 31 flavors">
            <a:extLst>
              <a:ext uri="{FF2B5EF4-FFF2-40B4-BE49-F238E27FC236}">
                <a16:creationId xmlns:a16="http://schemas.microsoft.com/office/drawing/2014/main" id="{906EB77C-311E-48EB-AFBD-CE8AF4F83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495300"/>
            <a:ext cx="26384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baskin robbins 31 flavors">
            <a:extLst>
              <a:ext uri="{FF2B5EF4-FFF2-40B4-BE49-F238E27FC236}">
                <a16:creationId xmlns:a16="http://schemas.microsoft.com/office/drawing/2014/main" id="{9A96AF29-F3FB-465A-BA0F-D44B5989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2758123"/>
            <a:ext cx="50673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20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7E26-CFAA-4D5E-AFC2-206974F9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without Reflection is Chaos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5114A-0AA3-4AA9-927A-7C31745AF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45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7E26-CFAA-4D5E-AFC2-206974F9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Evolutionary Architecture?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5114A-0AA3-4AA9-927A-7C31745AF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76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1859340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The Only Constant is Change</a:t>
            </a:r>
          </a:p>
        </p:txBody>
      </p:sp>
      <p:pic>
        <p:nvPicPr>
          <p:cNvPr id="9218" name="Picture 2" descr="Image result for evolution">
            <a:extLst>
              <a:ext uri="{FF2B5EF4-FFF2-40B4-BE49-F238E27FC236}">
                <a16:creationId xmlns:a16="http://schemas.microsoft.com/office/drawing/2014/main" id="{66D252A9-724C-40CA-93D9-155577EC2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888" y="2047240"/>
            <a:ext cx="5803392" cy="24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26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00271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Starting the Journey</a:t>
            </a:r>
          </a:p>
        </p:txBody>
      </p:sp>
      <p:pic>
        <p:nvPicPr>
          <p:cNvPr id="1026" name="Picture 2" descr="Image result for cookie cutter houses">
            <a:extLst>
              <a:ext uri="{FF2B5EF4-FFF2-40B4-BE49-F238E27FC236}">
                <a16:creationId xmlns:a16="http://schemas.microsoft.com/office/drawing/2014/main" id="{07298EAE-35DB-48C2-A663-43B8476E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630" y="438307"/>
            <a:ext cx="47625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8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Defining Boundaries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4F541-2126-41BF-942B-DE0E7E55CECF}"/>
              </a:ext>
            </a:extLst>
          </p:cNvPr>
          <p:cNvSpPr/>
          <p:nvPr/>
        </p:nvSpPr>
        <p:spPr>
          <a:xfrm>
            <a:off x="8840600" y="532699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3FAD3-A4CE-4EF3-A5C9-35EFA93DE22C}"/>
              </a:ext>
            </a:extLst>
          </p:cNvPr>
          <p:cNvSpPr/>
          <p:nvPr/>
        </p:nvSpPr>
        <p:spPr>
          <a:xfrm>
            <a:off x="6336486" y="1522600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34939-F475-4EBE-8656-ABF633BE7088}"/>
              </a:ext>
            </a:extLst>
          </p:cNvPr>
          <p:cNvSpPr/>
          <p:nvPr/>
        </p:nvSpPr>
        <p:spPr>
          <a:xfrm>
            <a:off x="9843084" y="2529279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540DB-89E0-4B68-8B38-7A1E25E94D1C}"/>
              </a:ext>
            </a:extLst>
          </p:cNvPr>
          <p:cNvSpPr/>
          <p:nvPr/>
        </p:nvSpPr>
        <p:spPr>
          <a:xfrm>
            <a:off x="7305415" y="3712126"/>
            <a:ext cx="1785455" cy="11409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65F24-2763-451E-AFB1-988FDC17067B}"/>
              </a:ext>
            </a:extLst>
          </p:cNvPr>
          <p:cNvSpPr/>
          <p:nvPr/>
        </p:nvSpPr>
        <p:spPr>
          <a:xfrm>
            <a:off x="9528497" y="5406703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08344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FB7A-2D6F-4E79-8BEA-B79A9963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boundaries will be wrong!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(Plan accordingly)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D1FCE-7CE9-4124-BA0F-BE80EB673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46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Org Boundary?</a:t>
            </a:r>
          </a:p>
          <a:p>
            <a:pPr algn="ctr"/>
            <a:r>
              <a:rPr lang="en-US" sz="6000" dirty="0"/>
              <a:t>(Conway's Law)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6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4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Reverse Conway?</a:t>
            </a:r>
          </a:p>
        </p:txBody>
      </p:sp>
      <p:pic>
        <p:nvPicPr>
          <p:cNvPr id="4" name="Picture 2" descr="Image result for company organizational chart">
            <a:extLst>
              <a:ext uri="{FF2B5EF4-FFF2-40B4-BE49-F238E27FC236}">
                <a16:creationId xmlns:a16="http://schemas.microsoft.com/office/drawing/2014/main" id="{39F593B5-B965-4768-A930-21A7E2B7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42213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4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Chain Alignment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04" y="81793"/>
            <a:ext cx="2269437" cy="33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17C00F-D9DB-4113-854D-061F0852BC9E}"/>
              </a:ext>
            </a:extLst>
          </p:cNvPr>
          <p:cNvSpPr/>
          <p:nvPr/>
        </p:nvSpPr>
        <p:spPr>
          <a:xfrm>
            <a:off x="222308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16480-C9C8-44FB-9817-B67D2B997B8E}"/>
              </a:ext>
            </a:extLst>
          </p:cNvPr>
          <p:cNvSpPr/>
          <p:nvPr/>
        </p:nvSpPr>
        <p:spPr>
          <a:xfrm>
            <a:off x="1622731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CE492-8AA7-4392-AA33-CB3BBE3768C6}"/>
              </a:ext>
            </a:extLst>
          </p:cNvPr>
          <p:cNvSpPr/>
          <p:nvPr/>
        </p:nvSpPr>
        <p:spPr>
          <a:xfrm>
            <a:off x="3023154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0B143-B2CE-4CD8-B3FF-00D1913D7549}"/>
              </a:ext>
            </a:extLst>
          </p:cNvPr>
          <p:cNvSpPr/>
          <p:nvPr/>
        </p:nvSpPr>
        <p:spPr>
          <a:xfrm>
            <a:off x="4423577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CF68E-44E2-422A-80BE-91C0F97B11A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317071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89855-E472-4C52-AEEF-C748E1DF2C4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717494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D5E84E-8EF4-42C2-AF40-18D34FDE3EE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7917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038B72F-2433-4D68-9EF3-2BBABC358576}"/>
              </a:ext>
            </a:extLst>
          </p:cNvPr>
          <p:cNvSpPr/>
          <p:nvPr/>
        </p:nvSpPr>
        <p:spPr>
          <a:xfrm>
            <a:off x="2633065" y="3856329"/>
            <a:ext cx="474517" cy="58144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Boundaries?</a:t>
            </a:r>
          </a:p>
        </p:txBody>
      </p:sp>
      <p:pic>
        <p:nvPicPr>
          <p:cNvPr id="29698" name="Picture 2" descr="Image result for entity relationship diagram">
            <a:extLst>
              <a:ext uri="{FF2B5EF4-FFF2-40B4-BE49-F238E27FC236}">
                <a16:creationId xmlns:a16="http://schemas.microsoft.com/office/drawing/2014/main" id="{B287F15D-BD38-48CD-A9BC-223C0EE8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379" y="1306585"/>
            <a:ext cx="6063621" cy="42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896D49-C1D2-4958-B96B-75E738E47D0E}"/>
              </a:ext>
            </a:extLst>
          </p:cNvPr>
          <p:cNvSpPr/>
          <p:nvPr/>
        </p:nvSpPr>
        <p:spPr>
          <a:xfrm>
            <a:off x="6329494" y="1036040"/>
            <a:ext cx="1803633" cy="1950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5A475-8D15-413F-BF3D-DBB58DEC19F7}"/>
              </a:ext>
            </a:extLst>
          </p:cNvPr>
          <p:cNvSpPr/>
          <p:nvPr/>
        </p:nvSpPr>
        <p:spPr>
          <a:xfrm>
            <a:off x="9497736" y="1198228"/>
            <a:ext cx="2645328" cy="23503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F922E-546F-4647-A3EF-D44FF3B0FF84}"/>
              </a:ext>
            </a:extLst>
          </p:cNvPr>
          <p:cNvSpPr/>
          <p:nvPr/>
        </p:nvSpPr>
        <p:spPr>
          <a:xfrm>
            <a:off x="6528033" y="3973586"/>
            <a:ext cx="1803633" cy="16861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0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Boundary Issues</a:t>
            </a:r>
          </a:p>
        </p:txBody>
      </p:sp>
      <p:pic>
        <p:nvPicPr>
          <p:cNvPr id="32770" name="Picture 2" descr="Image result for table lots of columns sql">
            <a:extLst>
              <a:ext uri="{FF2B5EF4-FFF2-40B4-BE49-F238E27FC236}">
                <a16:creationId xmlns:a16="http://schemas.microsoft.com/office/drawing/2014/main" id="{A280EDAE-170F-41D8-BD9D-AE1B2876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337"/>
            <a:ext cx="569595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69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1997839"/>
            <a:ext cx="5742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Business or Functional Areas?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1E9BF-ECFB-40E4-AA34-2613D285BD57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Volume Manufacturing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EF84F-5D82-4C81-A8F8-3AB8BFC49653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Discrete Manufacturing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A4EE7-982E-48A0-856F-8762BE4A7152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FBD10-B5A9-44C9-A025-36381A01E03A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ACBF4-AD76-4B13-869E-F1815828551E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Sourcing</a:t>
            </a:r>
          </a:p>
        </p:txBody>
      </p:sp>
    </p:spTree>
    <p:extLst>
      <p:ext uri="{BB962C8B-B14F-4D97-AF65-F5344CB8AC3E}">
        <p14:creationId xmlns:p14="http://schemas.microsoft.com/office/powerpoint/2010/main" val="1102726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Streams?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06E39-17F4-4033-9FBC-4E5D23125002}"/>
              </a:ext>
            </a:extLst>
          </p:cNvPr>
          <p:cNvSpPr/>
          <p:nvPr/>
        </p:nvSpPr>
        <p:spPr>
          <a:xfrm>
            <a:off x="1024931" y="577780"/>
            <a:ext cx="4451420" cy="668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D0F93-0D70-47DD-83AE-9297F9102B7F}"/>
              </a:ext>
            </a:extLst>
          </p:cNvPr>
          <p:cNvSpPr/>
          <p:nvPr/>
        </p:nvSpPr>
        <p:spPr>
          <a:xfrm>
            <a:off x="283028" y="2033063"/>
            <a:ext cx="4451420" cy="66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 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9FC8D-5436-4346-8933-0C9F6A351697}"/>
              </a:ext>
            </a:extLst>
          </p:cNvPr>
          <p:cNvSpPr/>
          <p:nvPr/>
        </p:nvSpPr>
        <p:spPr>
          <a:xfrm>
            <a:off x="1324707" y="3617353"/>
            <a:ext cx="4451420" cy="668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3C49-00B1-4808-A21B-2720E36F1AAD}"/>
              </a:ext>
            </a:extLst>
          </p:cNvPr>
          <p:cNvSpPr/>
          <p:nvPr/>
        </p:nvSpPr>
        <p:spPr>
          <a:xfrm>
            <a:off x="512466" y="5072636"/>
            <a:ext cx="4451420" cy="668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Onboarding</a:t>
            </a:r>
          </a:p>
        </p:txBody>
      </p:sp>
    </p:spTree>
    <p:extLst>
      <p:ext uri="{BB962C8B-B14F-4D97-AF65-F5344CB8AC3E}">
        <p14:creationId xmlns:p14="http://schemas.microsoft.com/office/powerpoint/2010/main" val="355944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0176-047C-491B-B6BE-C60A0AE4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Styles?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692A9-930A-428E-B653-599FB8F45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4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1859340"/>
            <a:ext cx="6111380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/>
              <a:t>The “Default” Architecture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2B7186F9-E352-46E3-98D9-C023A44B7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9420"/>
            <a:ext cx="5979160" cy="597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72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F5B26E-5ADE-4936-82E6-067C5E513445}"/>
              </a:ext>
            </a:extLst>
          </p:cNvPr>
          <p:cNvSpPr txBox="1"/>
          <p:nvPr/>
        </p:nvSpPr>
        <p:spPr>
          <a:xfrm>
            <a:off x="833120" y="487680"/>
            <a:ext cx="427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Monoliths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F1E70-143E-4D7C-BF8C-CFE765FBDBC7}"/>
              </a:ext>
            </a:extLst>
          </p:cNvPr>
          <p:cNvSpPr txBox="1"/>
          <p:nvPr/>
        </p:nvSpPr>
        <p:spPr>
          <a:xfrm>
            <a:off x="7477760" y="1195566"/>
            <a:ext cx="4277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Self-Contained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FE71-9432-4F71-8485-BF13A490D091}"/>
              </a:ext>
            </a:extLst>
          </p:cNvPr>
          <p:cNvSpPr txBox="1"/>
          <p:nvPr/>
        </p:nvSpPr>
        <p:spPr>
          <a:xfrm>
            <a:off x="96520" y="3299559"/>
            <a:ext cx="427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RPC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8A923-2C42-4A41-B19E-D3346BA78AA6}"/>
              </a:ext>
            </a:extLst>
          </p:cNvPr>
          <p:cNvSpPr txBox="1"/>
          <p:nvPr/>
        </p:nvSpPr>
        <p:spPr>
          <a:xfrm>
            <a:off x="7045960" y="3921760"/>
            <a:ext cx="427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SOA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CC87C-E44F-4453-AC28-66FFFC46EB2E}"/>
              </a:ext>
            </a:extLst>
          </p:cNvPr>
          <p:cNvSpPr txBox="1"/>
          <p:nvPr/>
        </p:nvSpPr>
        <p:spPr>
          <a:xfrm>
            <a:off x="1137920" y="4685526"/>
            <a:ext cx="4277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Event-Driven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C8482-C702-47A9-B24B-5E330991EF3B}"/>
              </a:ext>
            </a:extLst>
          </p:cNvPr>
          <p:cNvSpPr txBox="1"/>
          <p:nvPr/>
        </p:nvSpPr>
        <p:spPr>
          <a:xfrm>
            <a:off x="2915920" y="1801832"/>
            <a:ext cx="427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Microservices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24967-E063-451A-BECD-07705A052D48}"/>
              </a:ext>
            </a:extLst>
          </p:cNvPr>
          <p:cNvSpPr txBox="1"/>
          <p:nvPr/>
        </p:nvSpPr>
        <p:spPr>
          <a:xfrm>
            <a:off x="4866640" y="2991782"/>
            <a:ext cx="427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Serverless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CF85A-C77B-4C58-808D-532DDB8948DB}"/>
              </a:ext>
            </a:extLst>
          </p:cNvPr>
          <p:cNvSpPr txBox="1"/>
          <p:nvPr/>
        </p:nvSpPr>
        <p:spPr>
          <a:xfrm>
            <a:off x="6365240" y="5488166"/>
            <a:ext cx="4277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Buy vs. Build</a:t>
            </a:r>
          </a:p>
        </p:txBody>
      </p:sp>
    </p:spTree>
    <p:extLst>
      <p:ext uri="{BB962C8B-B14F-4D97-AF65-F5344CB8AC3E}">
        <p14:creationId xmlns:p14="http://schemas.microsoft.com/office/powerpoint/2010/main" val="1146059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Defines “Good”?</a:t>
            </a:r>
          </a:p>
        </p:txBody>
      </p:sp>
      <p:pic>
        <p:nvPicPr>
          <p:cNvPr id="10242" name="Picture 2" descr="Image result for beatles abbey road">
            <a:extLst>
              <a:ext uri="{FF2B5EF4-FFF2-40B4-BE49-F238E27FC236}">
                <a16:creationId xmlns:a16="http://schemas.microsoft.com/office/drawing/2014/main" id="{416937EC-579A-4E1F-B28D-2C525A8C3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" y="169579"/>
            <a:ext cx="4585970" cy="305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jonas brothers">
            <a:extLst>
              <a:ext uri="{FF2B5EF4-FFF2-40B4-BE49-F238E27FC236}">
                <a16:creationId xmlns:a16="http://schemas.microsoft.com/office/drawing/2014/main" id="{61A9A860-5D05-4D05-B413-2CD3FEB5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1" y="3429000"/>
            <a:ext cx="4212908" cy="315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00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25158" y="2702282"/>
            <a:ext cx="5893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Coupling</a:t>
            </a:r>
          </a:p>
        </p:txBody>
      </p:sp>
      <p:pic>
        <p:nvPicPr>
          <p:cNvPr id="11266" name="Picture 2" descr="Image result for train coupling">
            <a:extLst>
              <a:ext uri="{FF2B5EF4-FFF2-40B4-BE49-F238E27FC236}">
                <a16:creationId xmlns:a16="http://schemas.microsoft.com/office/drawing/2014/main" id="{6270B9DA-67FF-4E51-9D4C-44CB0B7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421" y="1010920"/>
            <a:ext cx="5984804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434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Ground Rules</a:t>
            </a:r>
          </a:p>
        </p:txBody>
      </p:sp>
      <p:pic>
        <p:nvPicPr>
          <p:cNvPr id="18434" name="Picture 2" descr="Image result for starting line">
            <a:extLst>
              <a:ext uri="{FF2B5EF4-FFF2-40B4-BE49-F238E27FC236}">
                <a16:creationId xmlns:a16="http://schemas.microsoft.com/office/drawing/2014/main" id="{E5E4911F-781B-49B5-B574-B9E31C463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9" y="2003464"/>
            <a:ext cx="4479127" cy="29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264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25158" y="2367171"/>
            <a:ext cx="6646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Avoid Vendor Centralization</a:t>
            </a:r>
          </a:p>
        </p:txBody>
      </p:sp>
      <p:pic>
        <p:nvPicPr>
          <p:cNvPr id="17410" name="Picture 2" descr="Image result for biztalk">
            <a:extLst>
              <a:ext uri="{FF2B5EF4-FFF2-40B4-BE49-F238E27FC236}">
                <a16:creationId xmlns:a16="http://schemas.microsoft.com/office/drawing/2014/main" id="{BFFDCA10-EE23-4547-B00F-0F991C4F8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562" y="3810646"/>
            <a:ext cx="5161280" cy="26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 result for confluent">
            <a:extLst>
              <a:ext uri="{FF2B5EF4-FFF2-40B4-BE49-F238E27FC236}">
                <a16:creationId xmlns:a16="http://schemas.microsoft.com/office/drawing/2014/main" id="{C1B06A4D-91A5-497D-A606-9CEA4B81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060" y="424330"/>
            <a:ext cx="5107940" cy="300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371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Embrace Standards</a:t>
            </a:r>
          </a:p>
        </p:txBody>
      </p:sp>
      <p:pic>
        <p:nvPicPr>
          <p:cNvPr id="16386" name="Picture 2" descr="Image result for ruler">
            <a:extLst>
              <a:ext uri="{FF2B5EF4-FFF2-40B4-BE49-F238E27FC236}">
                <a16:creationId xmlns:a16="http://schemas.microsoft.com/office/drawing/2014/main" id="{708AFCFB-AAFF-4544-A0C5-D9CDD606D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58" y="1354138"/>
            <a:ext cx="40481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793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25158" y="2367171"/>
            <a:ext cx="6646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Embrace DevOps Culture</a:t>
            </a:r>
          </a:p>
        </p:txBody>
      </p:sp>
      <p:pic>
        <p:nvPicPr>
          <p:cNvPr id="15362" name="Picture 2" descr="Image result for the goal">
            <a:extLst>
              <a:ext uri="{FF2B5EF4-FFF2-40B4-BE49-F238E27FC236}">
                <a16:creationId xmlns:a16="http://schemas.microsoft.com/office/drawing/2014/main" id="{2C53DB22-4EBE-45A3-AD15-ED398800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560" y="1097280"/>
            <a:ext cx="4333240" cy="433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667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29455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Team Training</a:t>
            </a:r>
          </a:p>
        </p:txBody>
      </p:sp>
      <p:pic>
        <p:nvPicPr>
          <p:cNvPr id="56322" name="Picture 2" descr="Image result for olympic lifting rack">
            <a:extLst>
              <a:ext uri="{FF2B5EF4-FFF2-40B4-BE49-F238E27FC236}">
                <a16:creationId xmlns:a16="http://schemas.microsoft.com/office/drawing/2014/main" id="{3669A181-7F7D-4FDB-A671-CC373654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7" y="0"/>
            <a:ext cx="5389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48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1859340"/>
            <a:ext cx="61113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Embrace Lean (in all its forms)</a:t>
            </a:r>
          </a:p>
        </p:txBody>
      </p:sp>
      <p:pic>
        <p:nvPicPr>
          <p:cNvPr id="13314" name="Picture 2" descr="Image result for toyota way">
            <a:extLst>
              <a:ext uri="{FF2B5EF4-FFF2-40B4-BE49-F238E27FC236}">
                <a16:creationId xmlns:a16="http://schemas.microsoft.com/office/drawing/2014/main" id="{CADF53D2-EAED-4981-ABB8-D37140C04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22" y="325120"/>
            <a:ext cx="2089568" cy="29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lean product development book">
            <a:extLst>
              <a:ext uri="{FF2B5EF4-FFF2-40B4-BE49-F238E27FC236}">
                <a16:creationId xmlns:a16="http://schemas.microsoft.com/office/drawing/2014/main" id="{1C1174F8-278C-4BB9-8427-60C0DBE3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272" y="2026920"/>
            <a:ext cx="1847698" cy="27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the phoenix project">
            <a:extLst>
              <a:ext uri="{FF2B5EF4-FFF2-40B4-BE49-F238E27FC236}">
                <a16:creationId xmlns:a16="http://schemas.microsoft.com/office/drawing/2014/main" id="{BE6F8DFE-EFBF-4763-A4E5-5FE1EA34E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3" y="3652520"/>
            <a:ext cx="1999500" cy="29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3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73745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Just In Time Governance</a:t>
            </a:r>
          </a:p>
        </p:txBody>
      </p:sp>
      <p:pic>
        <p:nvPicPr>
          <p:cNvPr id="20482" name="Picture 2" descr="Image result for judges">
            <a:extLst>
              <a:ext uri="{FF2B5EF4-FFF2-40B4-BE49-F238E27FC236}">
                <a16:creationId xmlns:a16="http://schemas.microsoft.com/office/drawing/2014/main" id="{35AFA951-C925-4104-BD91-7CA4F83F6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520" y="1951596"/>
            <a:ext cx="5256530" cy="29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31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Onion Architecture</a:t>
            </a:r>
          </a:p>
        </p:txBody>
      </p:sp>
      <p:pic>
        <p:nvPicPr>
          <p:cNvPr id="3074" name="Picture 2" descr="Image result for onion architecture">
            <a:extLst>
              <a:ext uri="{FF2B5EF4-FFF2-40B4-BE49-F238E27FC236}">
                <a16:creationId xmlns:a16="http://schemas.microsoft.com/office/drawing/2014/main" id="{553665BB-A198-479E-A7D3-4D9259A9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716280"/>
            <a:ext cx="5425440" cy="54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004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483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B4470-F861-4DB0-864E-498142E46B99}"/>
              </a:ext>
            </a:extLst>
          </p:cNvPr>
          <p:cNvSpPr/>
          <p:nvPr/>
        </p:nvSpPr>
        <p:spPr>
          <a:xfrm>
            <a:off x="939522" y="225083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6C3388-7D2E-46A3-A9B4-F5889008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Teams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BF1CA4-5B39-415C-856B-E3F65100F27E}"/>
              </a:ext>
            </a:extLst>
          </p:cNvPr>
          <p:cNvSpPr/>
          <p:nvPr/>
        </p:nvSpPr>
        <p:spPr>
          <a:xfrm>
            <a:off x="4396154" y="319705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8A2BA-5F24-4106-A902-C022B5250861}"/>
              </a:ext>
            </a:extLst>
          </p:cNvPr>
          <p:cNvSpPr/>
          <p:nvPr/>
        </p:nvSpPr>
        <p:spPr>
          <a:xfrm>
            <a:off x="7862834" y="4106425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DF9018-68FB-406B-B362-06D03659DE23}"/>
              </a:ext>
            </a:extLst>
          </p:cNvPr>
          <p:cNvSpPr/>
          <p:nvPr/>
        </p:nvSpPr>
        <p:spPr>
          <a:xfrm>
            <a:off x="939522" y="319705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844D99-A603-4DC7-94F1-6909064A0D4A}"/>
              </a:ext>
            </a:extLst>
          </p:cNvPr>
          <p:cNvSpPr/>
          <p:nvPr/>
        </p:nvSpPr>
        <p:spPr>
          <a:xfrm>
            <a:off x="4396154" y="4098889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74A2A-CED4-409A-B8FF-79853CF31A8D}"/>
              </a:ext>
            </a:extLst>
          </p:cNvPr>
          <p:cNvSpPr/>
          <p:nvPr/>
        </p:nvSpPr>
        <p:spPr>
          <a:xfrm>
            <a:off x="7862834" y="499738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873F9A1-3938-4B73-8A30-ED78B8672E85}"/>
              </a:ext>
            </a:extLst>
          </p:cNvPr>
          <p:cNvSpPr/>
          <p:nvPr/>
        </p:nvSpPr>
        <p:spPr>
          <a:xfrm>
            <a:off x="326572" y="2247981"/>
            <a:ext cx="612950" cy="34306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32003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linder 2">
            <a:extLst>
              <a:ext uri="{FF2B5EF4-FFF2-40B4-BE49-F238E27FC236}">
                <a16:creationId xmlns:a16="http://schemas.microsoft.com/office/drawing/2014/main" id="{67D7CAB8-CE95-45FF-8EFB-3CAC225703A5}"/>
              </a:ext>
            </a:extLst>
          </p:cNvPr>
          <p:cNvSpPr/>
          <p:nvPr/>
        </p:nvSpPr>
        <p:spPr>
          <a:xfrm>
            <a:off x="3244780" y="1820391"/>
            <a:ext cx="1451987" cy="17383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C8B5845-8856-4193-A04D-8C35AD8ABF8E}"/>
              </a:ext>
            </a:extLst>
          </p:cNvPr>
          <p:cNvSpPr/>
          <p:nvPr/>
        </p:nvSpPr>
        <p:spPr>
          <a:xfrm>
            <a:off x="7682802" y="1820390"/>
            <a:ext cx="1451987" cy="173836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15CEA-6E04-42EB-A7EA-4399992F38B1}"/>
              </a:ext>
            </a:extLst>
          </p:cNvPr>
          <p:cNvSpPr/>
          <p:nvPr/>
        </p:nvSpPr>
        <p:spPr>
          <a:xfrm>
            <a:off x="5091165" y="4885138"/>
            <a:ext cx="2009670" cy="1321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8F6DEE-EAA3-48DA-9224-0F4EAAA2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Migrating Data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335E53-CC2F-4F76-92B5-763DD1CA31A4}"/>
              </a:ext>
            </a:extLst>
          </p:cNvPr>
          <p:cNvCxnSpPr>
            <a:cxnSpLocks/>
            <a:stCxn id="5" idx="0"/>
            <a:endCxn id="3" idx="3"/>
          </p:cNvCxnSpPr>
          <p:nvPr/>
        </p:nvCxnSpPr>
        <p:spPr>
          <a:xfrm flipH="1" flipV="1">
            <a:off x="3970774" y="3558756"/>
            <a:ext cx="2125226" cy="13263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A15D66-6C82-46DD-8F10-2263295CF3F5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6096000" y="3558755"/>
            <a:ext cx="2312796" cy="1326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99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1997837"/>
            <a:ext cx="586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Avoid bidirectional updates</a:t>
            </a:r>
          </a:p>
        </p:txBody>
      </p:sp>
      <p:pic>
        <p:nvPicPr>
          <p:cNvPr id="4" name="Picture 2" descr="Image result for mainframe erp screen">
            <a:extLst>
              <a:ext uri="{FF2B5EF4-FFF2-40B4-BE49-F238E27FC236}">
                <a16:creationId xmlns:a16="http://schemas.microsoft.com/office/drawing/2014/main" id="{B138A302-2DCB-44DF-8632-005594D3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29" y="243640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lean user interface">
            <a:extLst>
              <a:ext uri="{FF2B5EF4-FFF2-40B4-BE49-F238E27FC236}">
                <a16:creationId xmlns:a16="http://schemas.microsoft.com/office/drawing/2014/main" id="{05EFBDC3-31FC-4DAC-B052-2D36E86D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7" y="3629967"/>
            <a:ext cx="3768132" cy="28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-Down 1">
            <a:extLst>
              <a:ext uri="{FF2B5EF4-FFF2-40B4-BE49-F238E27FC236}">
                <a16:creationId xmlns:a16="http://schemas.microsoft.com/office/drawing/2014/main" id="{A98A6B78-C5D4-46D6-8ECE-346C9E59BC8C}"/>
              </a:ext>
            </a:extLst>
          </p:cNvPr>
          <p:cNvSpPr/>
          <p:nvPr/>
        </p:nvSpPr>
        <p:spPr>
          <a:xfrm>
            <a:off x="2723094" y="2403267"/>
            <a:ext cx="648119" cy="115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5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15380" y="2368509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Disabling Functionality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456822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FAD43A1B-C0A4-4A94-9BBF-2D814F571E78}"/>
              </a:ext>
            </a:extLst>
          </p:cNvPr>
          <p:cNvSpPr/>
          <p:nvPr/>
        </p:nvSpPr>
        <p:spPr>
          <a:xfrm>
            <a:off x="8351739" y="689870"/>
            <a:ext cx="1642905" cy="150435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69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921169"/>
            <a:ext cx="5863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Law of Two</a:t>
            </a:r>
          </a:p>
        </p:txBody>
      </p:sp>
      <p:pic>
        <p:nvPicPr>
          <p:cNvPr id="19458" name="Picture 2" descr="Image result for twins">
            <a:extLst>
              <a:ext uri="{FF2B5EF4-FFF2-40B4-BE49-F238E27FC236}">
                <a16:creationId xmlns:a16="http://schemas.microsoft.com/office/drawing/2014/main" id="{89ADC12E-89C3-405F-A72C-B4D1B5657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98" y="1969135"/>
            <a:ext cx="40481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39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9EE-75F7-4020-BFE5-7E68E50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38DB-101A-4938-ADF6-146EAF7F7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Embrace change</a:t>
            </a:r>
          </a:p>
          <a:p>
            <a:endParaRPr lang="en-US" dirty="0"/>
          </a:p>
          <a:p>
            <a:r>
              <a:rPr lang="en-US" dirty="0"/>
              <a:t>Compassion over disdain</a:t>
            </a:r>
          </a:p>
          <a:p>
            <a:endParaRPr lang="en-US" dirty="0"/>
          </a:p>
          <a:p>
            <a:r>
              <a:rPr lang="en-US" dirty="0"/>
              <a:t>Product over project</a:t>
            </a:r>
          </a:p>
          <a:p>
            <a:endParaRPr lang="en-US" dirty="0"/>
          </a:p>
          <a:p>
            <a:r>
              <a:rPr lang="en-US" dirty="0"/>
              <a:t>No silver bullets</a:t>
            </a:r>
          </a:p>
        </p:txBody>
      </p:sp>
      <p:pic>
        <p:nvPicPr>
          <p:cNvPr id="71684" name="Picture 4" descr="http://theoldmotor.com/wp-content/uploads/2011/10/Tucker-Engine-Line-I.jpg">
            <a:extLst>
              <a:ext uri="{FF2B5EF4-FFF2-40B4-BE49-F238E27FC236}">
                <a16:creationId xmlns:a16="http://schemas.microsoft.com/office/drawing/2014/main" id="{7E07E54A-DF44-4AE6-AA19-7738335A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92" y="545124"/>
            <a:ext cx="2355832" cy="288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Image result for modern assembly line">
            <a:extLst>
              <a:ext uri="{FF2B5EF4-FFF2-40B4-BE49-F238E27FC236}">
                <a16:creationId xmlns:a16="http://schemas.microsoft.com/office/drawing/2014/main" id="{6BA29243-9064-421D-B60E-4C99132E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53" y="3838906"/>
            <a:ext cx="4228510" cy="25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82788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Journey Towards Evolutionary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01817" y="3654856"/>
            <a:ext cx="10402348" cy="2881087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github.com/</a:t>
            </a:r>
            <a:r>
              <a:rPr lang="en-US" sz="2800" dirty="0" err="1"/>
              <a:t>jbogard</a:t>
            </a:r>
            <a:r>
              <a:rPr lang="en-US" sz="2800" dirty="0"/>
              <a:t>/presentations</a:t>
            </a:r>
          </a:p>
          <a:p>
            <a:r>
              <a:rPr lang="en-US" sz="2800" dirty="0" err="1"/>
              <a:t>jimmybogard.com</a:t>
            </a:r>
            <a:endParaRPr lang="en-US" sz="2800" dirty="0"/>
          </a:p>
        </p:txBody>
      </p:sp>
      <p:pic>
        <p:nvPicPr>
          <p:cNvPr id="7" name="Picture 4" descr="Image result for phoenix project book">
            <a:extLst>
              <a:ext uri="{FF2B5EF4-FFF2-40B4-BE49-F238E27FC236}">
                <a16:creationId xmlns:a16="http://schemas.microsoft.com/office/drawing/2014/main" id="{6EA57ACB-3BC2-4701-9942-C4B41752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4" y="721209"/>
            <a:ext cx="1669110" cy="249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value stream mapping book">
            <a:extLst>
              <a:ext uri="{FF2B5EF4-FFF2-40B4-BE49-F238E27FC236}">
                <a16:creationId xmlns:a16="http://schemas.microsoft.com/office/drawing/2014/main" id="{8BCD4DEC-0814-45E0-90DB-FBBF76BF4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9" y="3860799"/>
            <a:ext cx="1701605" cy="25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Building Evolutionary Architectures">
            <a:extLst>
              <a:ext uri="{FF2B5EF4-FFF2-40B4-BE49-F238E27FC236}">
                <a16:creationId xmlns:a16="http://schemas.microsoft.com/office/drawing/2014/main" id="{765E9F38-A4A2-4444-8A73-04E2006AE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525" y="2327909"/>
            <a:ext cx="2333399" cy="306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242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875002"/>
            <a:ext cx="611138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/>
              <a:t>The Big Pig</a:t>
            </a:r>
          </a:p>
        </p:txBody>
      </p:sp>
      <p:pic>
        <p:nvPicPr>
          <p:cNvPr id="4098" name="Picture 2" descr="Image result for pink floyd pig">
            <a:extLst>
              <a:ext uri="{FF2B5EF4-FFF2-40B4-BE49-F238E27FC236}">
                <a16:creationId xmlns:a16="http://schemas.microsoft.com/office/drawing/2014/main" id="{AAFE55C0-F36B-4292-854F-58D29DC6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341120"/>
            <a:ext cx="6103620" cy="406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Happy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42" y="1825625"/>
            <a:ext cx="8079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 controllers</a:t>
            </a:r>
          </a:p>
          <a:p>
            <a:r>
              <a:rPr lang="en-US" dirty="0"/>
              <a:t>652 actions</a:t>
            </a:r>
          </a:p>
          <a:p>
            <a:r>
              <a:rPr lang="en-US" dirty="0"/>
              <a:t>121 roles</a:t>
            </a:r>
          </a:p>
          <a:p>
            <a:r>
              <a:rPr lang="en-US" dirty="0"/>
              <a:t>218 entities</a:t>
            </a:r>
          </a:p>
          <a:p>
            <a:r>
              <a:rPr lang="en-US" dirty="0"/>
              <a:t>184 value objects</a:t>
            </a:r>
          </a:p>
          <a:p>
            <a:r>
              <a:rPr lang="en-US" dirty="0"/>
              <a:t>352 enumerations</a:t>
            </a:r>
          </a:p>
          <a:p>
            <a:r>
              <a:rPr lang="en-US" dirty="0"/>
              <a:t>~150 deployments</a:t>
            </a:r>
          </a:p>
        </p:txBody>
      </p:sp>
    </p:spTree>
    <p:extLst>
      <p:ext uri="{BB962C8B-B14F-4D97-AF65-F5344CB8AC3E}">
        <p14:creationId xmlns:p14="http://schemas.microsoft.com/office/powerpoint/2010/main" val="247610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395" y="127322"/>
            <a:ext cx="62503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+mn-ea"/>
                <a:cs typeface="+mn-cs"/>
              </a:rPr>
              <a:t>Majestic Monolith Myth</a:t>
            </a:r>
          </a:p>
        </p:txBody>
      </p:sp>
    </p:spTree>
    <p:extLst>
      <p:ext uri="{BB962C8B-B14F-4D97-AF65-F5344CB8AC3E}">
        <p14:creationId xmlns:p14="http://schemas.microsoft.com/office/powerpoint/2010/main" val="24439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7359" y="127322"/>
            <a:ext cx="4988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/>
                <a:ea typeface="+mn-ea"/>
                <a:cs typeface="+mn-cs"/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549034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41426</TotalTime>
  <Words>418</Words>
  <Application>Microsoft Office PowerPoint</Application>
  <PresentationFormat>Widescreen</PresentationFormat>
  <Paragraphs>147</Paragraphs>
  <Slides>47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Consolas</vt:lpstr>
      <vt:lpstr>Lucida Console</vt:lpstr>
      <vt:lpstr>Office Theme</vt:lpstr>
      <vt:lpstr>Journey Towards Evolutionary Architecture</vt:lpstr>
      <vt:lpstr>PowerPoint Presentation</vt:lpstr>
      <vt:lpstr>PowerPoint Presentation</vt:lpstr>
      <vt:lpstr>PowerPoint Presentation</vt:lpstr>
      <vt:lpstr>PowerPoint Presentation</vt:lpstr>
      <vt:lpstr>Pattern Happy</vt:lpstr>
      <vt:lpstr>Final tally</vt:lpstr>
      <vt:lpstr>PowerPoint Presentation</vt:lpstr>
      <vt:lpstr>PowerPoint Presentation</vt:lpstr>
      <vt:lpstr>Successful Architecture Needs Strong Feedback Loops</vt:lpstr>
      <vt:lpstr>Teams Need to be Empowered to Make Change</vt:lpstr>
      <vt:lpstr>PowerPoint Presentation</vt:lpstr>
      <vt:lpstr>PowerPoint Presentation</vt:lpstr>
      <vt:lpstr>PowerPoint Presentation</vt:lpstr>
      <vt:lpstr>PowerPoint Presentation</vt:lpstr>
      <vt:lpstr>Experimentation without Reflection is Chaos</vt:lpstr>
      <vt:lpstr>Why Evolutionary Architecture?</vt:lpstr>
      <vt:lpstr>PowerPoint Presentation</vt:lpstr>
      <vt:lpstr>PowerPoint Presentation</vt:lpstr>
      <vt:lpstr>PowerPoint Presentation</vt:lpstr>
      <vt:lpstr>Your boundaries will be wrong!  (Plan accordingly)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Architectural Styles?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Staging Teams</vt:lpstr>
      <vt:lpstr>Migrating Data Paths</vt:lpstr>
      <vt:lpstr>PowerPoint Presentation</vt:lpstr>
      <vt:lpstr>PowerPoint Presentation</vt:lpstr>
      <vt:lpstr>PowerPoint Presentation</vt:lpstr>
      <vt:lpstr>Final Lessons</vt:lpstr>
      <vt:lpstr>Journey Towards Evolutionary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311</cp:revision>
  <dcterms:created xsi:type="dcterms:W3CDTF">2012-11-28T22:04:34Z</dcterms:created>
  <dcterms:modified xsi:type="dcterms:W3CDTF">2019-09-28T22:43:11Z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